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4"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5" d="100"/>
          <a:sy n="105" d="100"/>
        </p:scale>
        <p:origin x="-1000"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50B24B3-5826-5042-BE31-D107918B78B6}" type="datetimeFigureOut">
              <a:rPr lang="en-US" smtClean="0"/>
              <a:t>08/03/18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2817231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B24B3-5826-5042-BE31-D107918B78B6}" type="datetimeFigureOut">
              <a:rPr lang="en-US" smtClean="0"/>
              <a:t>08/03/18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3210543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B24B3-5826-5042-BE31-D107918B78B6}" type="datetimeFigureOut">
              <a:rPr lang="en-US" smtClean="0"/>
              <a:t>08/03/18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112543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0B24B3-5826-5042-BE31-D107918B78B6}" type="datetimeFigureOut">
              <a:rPr lang="en-US" smtClean="0"/>
              <a:t>08/03/18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1973838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0B24B3-5826-5042-BE31-D107918B78B6}" type="datetimeFigureOut">
              <a:rPr lang="en-US" smtClean="0"/>
              <a:t>08/03/18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148471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50B24B3-5826-5042-BE31-D107918B78B6}" type="datetimeFigureOut">
              <a:rPr lang="en-US" smtClean="0"/>
              <a:t>08/03/18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447219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50B24B3-5826-5042-BE31-D107918B78B6}" type="datetimeFigureOut">
              <a:rPr lang="en-US" smtClean="0"/>
              <a:t>08/03/18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2648597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50B24B3-5826-5042-BE31-D107918B78B6}" type="datetimeFigureOut">
              <a:rPr lang="en-US" smtClean="0"/>
              <a:t>08/03/18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2612554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B24B3-5826-5042-BE31-D107918B78B6}" type="datetimeFigureOut">
              <a:rPr lang="en-US" smtClean="0"/>
              <a:t>08/03/18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3742010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0B24B3-5826-5042-BE31-D107918B78B6}" type="datetimeFigureOut">
              <a:rPr lang="en-US" smtClean="0"/>
              <a:t>08/03/18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1977377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0B24B3-5826-5042-BE31-D107918B78B6}" type="datetimeFigureOut">
              <a:rPr lang="en-US" smtClean="0"/>
              <a:t>08/03/18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8A726-A0CC-C14D-B4AC-A95FF9E4DC3E}" type="slidenum">
              <a:rPr lang="en-US" smtClean="0"/>
              <a:t>‹#›</a:t>
            </a:fld>
            <a:endParaRPr lang="en-US"/>
          </a:p>
        </p:txBody>
      </p:sp>
    </p:spTree>
    <p:extLst>
      <p:ext uri="{BB962C8B-B14F-4D97-AF65-F5344CB8AC3E}">
        <p14:creationId xmlns:p14="http://schemas.microsoft.com/office/powerpoint/2010/main" val="358479719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B24B3-5826-5042-BE31-D107918B78B6}" type="datetimeFigureOut">
              <a:rPr lang="en-US" smtClean="0"/>
              <a:t>08/03/18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98A726-A0CC-C14D-B4AC-A95FF9E4DC3E}" type="slidenum">
              <a:rPr lang="en-US" smtClean="0"/>
              <a:t>‹#›</a:t>
            </a:fld>
            <a:endParaRPr lang="en-US"/>
          </a:p>
        </p:txBody>
      </p:sp>
    </p:spTree>
    <p:extLst>
      <p:ext uri="{BB962C8B-B14F-4D97-AF65-F5344CB8AC3E}">
        <p14:creationId xmlns:p14="http://schemas.microsoft.com/office/powerpoint/2010/main" val="2412550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Code Smells and Refactoring</a:t>
            </a:r>
            <a:endParaRPr lang="en-US" dirty="0"/>
          </a:p>
        </p:txBody>
      </p:sp>
      <p:sp>
        <p:nvSpPr>
          <p:cNvPr id="3" name="Subtitle 2"/>
          <p:cNvSpPr>
            <a:spLocks noGrp="1"/>
          </p:cNvSpPr>
          <p:nvPr>
            <p:ph type="subTitle" idx="1"/>
          </p:nvPr>
        </p:nvSpPr>
        <p:spPr/>
        <p:txBody>
          <a:bodyPr/>
          <a:lstStyle/>
          <a:p>
            <a:r>
              <a:rPr lang="en-US" dirty="0" smtClean="0"/>
              <a:t>Week 8</a:t>
            </a:r>
            <a:endParaRPr lang="en-US" dirty="0"/>
          </a:p>
        </p:txBody>
      </p:sp>
    </p:spTree>
    <p:extLst>
      <p:ext uri="{BB962C8B-B14F-4D97-AF65-F5344CB8AC3E}">
        <p14:creationId xmlns:p14="http://schemas.microsoft.com/office/powerpoint/2010/main" val="274538753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Method</a:t>
            </a:r>
            <a:endParaRPr lang="en-US" dirty="0"/>
          </a:p>
        </p:txBody>
      </p:sp>
      <p:sp>
        <p:nvSpPr>
          <p:cNvPr id="3" name="Content Placeholder 2"/>
          <p:cNvSpPr>
            <a:spLocks noGrp="1"/>
          </p:cNvSpPr>
          <p:nvPr>
            <p:ph idx="1"/>
          </p:nvPr>
        </p:nvSpPr>
        <p:spPr/>
        <p:txBody>
          <a:bodyPr/>
          <a:lstStyle/>
          <a:p>
            <a:pPr marL="0" indent="0" algn="just">
              <a:buNone/>
            </a:pPr>
            <a:r>
              <a:rPr lang="en-US" dirty="0" smtClean="0">
                <a:solidFill>
                  <a:srgbClr val="000000"/>
                </a:solidFill>
              </a:rPr>
              <a:t>The Debit() method in </a:t>
            </a:r>
            <a:r>
              <a:rPr lang="en-US" dirty="0" err="1" smtClean="0">
                <a:solidFill>
                  <a:srgbClr val="000000"/>
                </a:solidFill>
              </a:rPr>
              <a:t>AccountSmell.java</a:t>
            </a:r>
            <a:r>
              <a:rPr lang="en-US" dirty="0" smtClean="0">
                <a:solidFill>
                  <a:srgbClr val="000000"/>
                </a:solidFill>
              </a:rPr>
              <a:t> has multiple responsibilities. </a:t>
            </a:r>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AccountSmell.java</a:t>
            </a:r>
            <a:endParaRPr lang="en-US" dirty="0"/>
          </a:p>
        </p:txBody>
      </p:sp>
    </p:spTree>
    <p:extLst>
      <p:ext uri="{BB962C8B-B14F-4D97-AF65-F5344CB8AC3E}">
        <p14:creationId xmlns:p14="http://schemas.microsoft.com/office/powerpoint/2010/main" val="360630509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Cohort Exercise 2</a:t>
            </a:r>
            <a:endParaRPr lang="en-US" dirty="0"/>
          </a:p>
        </p:txBody>
      </p:sp>
      <p:sp>
        <p:nvSpPr>
          <p:cNvPr id="3" name="Content Placeholder 2"/>
          <p:cNvSpPr>
            <a:spLocks noGrp="1"/>
          </p:cNvSpPr>
          <p:nvPr>
            <p:ph idx="1"/>
          </p:nvPr>
        </p:nvSpPr>
        <p:spPr/>
        <p:txBody>
          <a:bodyPr/>
          <a:lstStyle/>
          <a:p>
            <a:pPr marL="0" indent="0" algn="just">
              <a:buNone/>
            </a:pPr>
            <a:r>
              <a:rPr lang="en-US" dirty="0" smtClean="0"/>
              <a:t>Write a CreditTransaction() method in the AccountSmell class which also records the last credit time. Refactor the code to remove the smells.</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AccountWithCreditSmell.java; AccountNoSmell.java</a:t>
            </a:r>
            <a:endParaRPr lang="en-US" dirty="0"/>
          </a:p>
        </p:txBody>
      </p:sp>
    </p:spTree>
    <p:extLst>
      <p:ext uri="{BB962C8B-B14F-4D97-AF65-F5344CB8AC3E}">
        <p14:creationId xmlns:p14="http://schemas.microsoft.com/office/powerpoint/2010/main" val="77259963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BalckHole Classes</a:t>
            </a:r>
            <a:endParaRPr lang="en-US" dirty="0"/>
          </a:p>
        </p:txBody>
      </p:sp>
      <p:sp>
        <p:nvSpPr>
          <p:cNvPr id="3" name="Content Placeholder 2"/>
          <p:cNvSpPr>
            <a:spLocks noGrp="1"/>
          </p:cNvSpPr>
          <p:nvPr>
            <p:ph idx="1"/>
          </p:nvPr>
        </p:nvSpPr>
        <p:spPr/>
        <p:txBody>
          <a:bodyPr/>
          <a:lstStyle/>
          <a:p>
            <a:pPr algn="just"/>
            <a:r>
              <a:rPr lang="en-US" dirty="0" smtClean="0"/>
              <a:t>Classes start small</a:t>
            </a:r>
          </a:p>
          <a:p>
            <a:pPr algn="just"/>
            <a:r>
              <a:rPr lang="en-US" dirty="0" smtClean="0"/>
              <a:t>Adding more responsibility to a class attracts further responsibilities</a:t>
            </a:r>
          </a:p>
          <a:p>
            <a:pPr lvl="1" algn="just"/>
            <a:r>
              <a:rPr lang="en-US" dirty="0" smtClean="0">
                <a:solidFill>
                  <a:srgbClr val="FF0000"/>
                </a:solidFill>
              </a:rPr>
              <a:t>Eventually the class behaves like a </a:t>
            </a:r>
            <a:r>
              <a:rPr lang="en-US" dirty="0" err="1" smtClean="0">
                <a:solidFill>
                  <a:srgbClr val="FF0000"/>
                </a:solidFill>
              </a:rPr>
              <a:t>Blackhole</a:t>
            </a:r>
            <a:endParaRPr lang="en-US" dirty="0" smtClean="0">
              <a:solidFill>
                <a:srgbClr val="FF0000"/>
              </a:solidFill>
            </a:endParaRPr>
          </a:p>
        </p:txBody>
      </p:sp>
      <p:pic>
        <p:nvPicPr>
          <p:cNvPr id="4" name="Picture 3"/>
          <p:cNvPicPr>
            <a:picLocks noChangeAspect="1"/>
          </p:cNvPicPr>
          <p:nvPr/>
        </p:nvPicPr>
        <p:blipFill>
          <a:blip r:embed="rId2"/>
          <a:stretch>
            <a:fillRect/>
          </a:stretch>
        </p:blipFill>
        <p:spPr>
          <a:xfrm>
            <a:off x="3072190" y="3976120"/>
            <a:ext cx="2648857" cy="2643792"/>
          </a:xfrm>
          <a:prstGeom prst="rect">
            <a:avLst/>
          </a:prstGeom>
        </p:spPr>
      </p:pic>
    </p:spTree>
    <p:extLst>
      <p:ext uri="{BB962C8B-B14F-4D97-AF65-F5344CB8AC3E}">
        <p14:creationId xmlns:p14="http://schemas.microsoft.com/office/powerpoint/2010/main" val="188626434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3905" y="1729619"/>
            <a:ext cx="7447772" cy="3046988"/>
          </a:xfrm>
          <a:prstGeom prst="rect">
            <a:avLst/>
          </a:prstGeom>
          <a:noFill/>
        </p:spPr>
        <p:txBody>
          <a:bodyPr wrap="none" rtlCol="0">
            <a:spAutoFit/>
          </a:bodyPr>
          <a:lstStyle/>
          <a:p>
            <a:pPr algn="ctr"/>
            <a:r>
              <a:rPr lang="en-US" sz="9600" dirty="0" smtClean="0">
                <a:latin typeface="Gabriola"/>
                <a:cs typeface="Gabriola"/>
              </a:rPr>
              <a:t>Example</a:t>
            </a:r>
          </a:p>
          <a:p>
            <a:pPr algn="ctr"/>
            <a:r>
              <a:rPr lang="en-US" sz="9600" dirty="0" smtClean="0">
                <a:latin typeface="Gabriola"/>
                <a:cs typeface="Gabriola"/>
              </a:rPr>
              <a:t>(real-world project)</a:t>
            </a:r>
            <a:endParaRPr lang="en-US" sz="9600" dirty="0">
              <a:latin typeface="Gabriola"/>
              <a:cs typeface="Gabriola"/>
            </a:endParaRPr>
          </a:p>
        </p:txBody>
      </p:sp>
      <p:sp>
        <p:nvSpPr>
          <p:cNvPr id="3" name="TextBox 2"/>
          <p:cNvSpPr txBox="1"/>
          <p:nvPr/>
        </p:nvSpPr>
        <p:spPr>
          <a:xfrm>
            <a:off x="1003905" y="5645755"/>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Executor.h (not in </a:t>
            </a:r>
            <a:r>
              <a:rPr lang="en-US" dirty="0" err="1" smtClean="0"/>
              <a:t>eDimension</a:t>
            </a:r>
            <a:r>
              <a:rPr lang="en-US" dirty="0" smtClean="0"/>
              <a:t>)</a:t>
            </a:r>
            <a:endParaRPr lang="en-US" dirty="0"/>
          </a:p>
        </p:txBody>
      </p:sp>
    </p:spTree>
    <p:extLst>
      <p:ext uri="{BB962C8B-B14F-4D97-AF65-F5344CB8AC3E}">
        <p14:creationId xmlns:p14="http://schemas.microsoft.com/office/powerpoint/2010/main" val="109460537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08476" y="2975429"/>
            <a:ext cx="2530961" cy="769441"/>
          </a:xfrm>
          <a:prstGeom prst="rect">
            <a:avLst/>
          </a:prstGeom>
          <a:noFill/>
        </p:spPr>
        <p:txBody>
          <a:bodyPr wrap="none" rtlCol="0">
            <a:spAutoFit/>
          </a:bodyPr>
          <a:lstStyle/>
          <a:p>
            <a:r>
              <a:rPr lang="en-US" sz="4400" dirty="0" smtClean="0"/>
              <a:t>Data Class</a:t>
            </a:r>
            <a:endParaRPr lang="en-US" sz="4400" dirty="0"/>
          </a:p>
        </p:txBody>
      </p:sp>
    </p:spTree>
    <p:extLst>
      <p:ext uri="{BB962C8B-B14F-4D97-AF65-F5344CB8AC3E}">
        <p14:creationId xmlns:p14="http://schemas.microsoft.com/office/powerpoint/2010/main" val="31955886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Class</a:t>
            </a:r>
            <a:endParaRPr lang="en-US" dirty="0"/>
          </a:p>
        </p:txBody>
      </p:sp>
      <p:sp>
        <p:nvSpPr>
          <p:cNvPr id="3" name="Content Placeholder 2"/>
          <p:cNvSpPr>
            <a:spLocks noGrp="1"/>
          </p:cNvSpPr>
          <p:nvPr>
            <p:ph idx="1"/>
          </p:nvPr>
        </p:nvSpPr>
        <p:spPr/>
        <p:txBody>
          <a:bodyPr/>
          <a:lstStyle/>
          <a:p>
            <a:pPr algn="just"/>
            <a:r>
              <a:rPr lang="en-US" dirty="0" smtClean="0"/>
              <a:t>Data classes are too small of a class without much responsibility</a:t>
            </a:r>
            <a:endParaRPr lang="en-US" dirty="0" smtClean="0">
              <a:solidFill>
                <a:srgbClr val="FF0000"/>
              </a:solidFill>
            </a:endParaRPr>
          </a:p>
        </p:txBody>
      </p:sp>
      <p:pic>
        <p:nvPicPr>
          <p:cNvPr id="5" name="Picture 4"/>
          <p:cNvPicPr>
            <a:picLocks noChangeAspect="1"/>
          </p:cNvPicPr>
          <p:nvPr/>
        </p:nvPicPr>
        <p:blipFill>
          <a:blip r:embed="rId2"/>
          <a:stretch>
            <a:fillRect/>
          </a:stretch>
        </p:blipFill>
        <p:spPr>
          <a:xfrm>
            <a:off x="1971524" y="3048454"/>
            <a:ext cx="5237238" cy="2945946"/>
          </a:xfrm>
          <a:prstGeom prst="rect">
            <a:avLst/>
          </a:prstGeom>
        </p:spPr>
      </p:pic>
    </p:spTree>
    <p:extLst>
      <p:ext uri="{BB962C8B-B14F-4D97-AF65-F5344CB8AC3E}">
        <p14:creationId xmlns:p14="http://schemas.microsoft.com/office/powerpoint/2010/main" val="39899442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Class</a:t>
            </a:r>
            <a:endParaRPr lang="en-US" dirty="0"/>
          </a:p>
        </p:txBody>
      </p:sp>
      <p:sp>
        <p:nvSpPr>
          <p:cNvPr id="3" name="Content Placeholder 2"/>
          <p:cNvSpPr>
            <a:spLocks noGrp="1"/>
          </p:cNvSpPr>
          <p:nvPr>
            <p:ph idx="1"/>
          </p:nvPr>
        </p:nvSpPr>
        <p:spPr/>
        <p:txBody>
          <a:bodyPr/>
          <a:lstStyle/>
          <a:p>
            <a:pPr marL="0" indent="0" algn="just">
              <a:buNone/>
            </a:pPr>
            <a:r>
              <a:rPr lang="en-US" dirty="0" smtClean="0"/>
              <a:t>Point class in </a:t>
            </a:r>
            <a:r>
              <a:rPr lang="en-US" dirty="0" err="1" smtClean="0"/>
              <a:t>DelegatingTracker.java</a:t>
            </a:r>
            <a:r>
              <a:rPr lang="en-US" dirty="0" smtClean="0"/>
              <a:t> does not have much responsibility.</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DelegatingTrackerSmell.java; DelegatingTrackerNoSmell.java</a:t>
            </a:r>
            <a:endParaRPr lang="en-US" dirty="0"/>
          </a:p>
        </p:txBody>
      </p:sp>
    </p:spTree>
    <p:extLst>
      <p:ext uri="{BB962C8B-B14F-4D97-AF65-F5344CB8AC3E}">
        <p14:creationId xmlns:p14="http://schemas.microsoft.com/office/powerpoint/2010/main" val="393305488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08476" y="2975429"/>
            <a:ext cx="3083647" cy="769441"/>
          </a:xfrm>
          <a:prstGeom prst="rect">
            <a:avLst/>
          </a:prstGeom>
          <a:noFill/>
        </p:spPr>
        <p:txBody>
          <a:bodyPr wrap="none" rtlCol="0">
            <a:spAutoFit/>
          </a:bodyPr>
          <a:lstStyle/>
          <a:p>
            <a:r>
              <a:rPr lang="en-US" sz="4400" dirty="0" smtClean="0"/>
              <a:t>Data Clumps</a:t>
            </a:r>
            <a:endParaRPr lang="en-US" sz="4400" dirty="0"/>
          </a:p>
        </p:txBody>
      </p:sp>
    </p:spTree>
    <p:extLst>
      <p:ext uri="{BB962C8B-B14F-4D97-AF65-F5344CB8AC3E}">
        <p14:creationId xmlns:p14="http://schemas.microsoft.com/office/powerpoint/2010/main" val="283856269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Clumps</a:t>
            </a:r>
            <a:endParaRPr lang="en-US" dirty="0"/>
          </a:p>
        </p:txBody>
      </p:sp>
      <p:sp>
        <p:nvSpPr>
          <p:cNvPr id="3" name="Content Placeholder 2"/>
          <p:cNvSpPr>
            <a:spLocks noGrp="1"/>
          </p:cNvSpPr>
          <p:nvPr>
            <p:ph idx="1"/>
          </p:nvPr>
        </p:nvSpPr>
        <p:spPr/>
        <p:txBody>
          <a:bodyPr/>
          <a:lstStyle/>
          <a:p>
            <a:pPr algn="just"/>
            <a:r>
              <a:rPr lang="en-US" dirty="0" smtClean="0"/>
              <a:t>Data clumps are opposite to data classes</a:t>
            </a:r>
          </a:p>
          <a:p>
            <a:pPr lvl="1" algn="just"/>
            <a:r>
              <a:rPr lang="en-US" dirty="0" smtClean="0">
                <a:solidFill>
                  <a:srgbClr val="FF0000"/>
                </a:solidFill>
              </a:rPr>
              <a:t>It is better to create a class if a set of parameters are used repeatedly</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DataClumpSmell.java; DataClumpClassSmell</a:t>
            </a:r>
            <a:r>
              <a:rPr lang="en-US" dirty="0" smtClean="0"/>
              <a:t>.java</a:t>
            </a:r>
            <a:endParaRPr lang="en-US" dirty="0"/>
          </a:p>
        </p:txBody>
      </p:sp>
    </p:spTree>
    <p:extLst>
      <p:ext uri="{BB962C8B-B14F-4D97-AF65-F5344CB8AC3E}">
        <p14:creationId xmlns:p14="http://schemas.microsoft.com/office/powerpoint/2010/main" val="394150677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4666" y="2975429"/>
            <a:ext cx="4056494" cy="769441"/>
          </a:xfrm>
          <a:prstGeom prst="rect">
            <a:avLst/>
          </a:prstGeom>
          <a:noFill/>
        </p:spPr>
        <p:txBody>
          <a:bodyPr wrap="none" rtlCol="0">
            <a:spAutoFit/>
          </a:bodyPr>
          <a:lstStyle/>
          <a:p>
            <a:r>
              <a:rPr lang="en-US" sz="4400" dirty="0" smtClean="0"/>
              <a:t>Long Parameters</a:t>
            </a:r>
            <a:endParaRPr lang="en-US" sz="4400" dirty="0"/>
          </a:p>
        </p:txBody>
      </p:sp>
    </p:spTree>
    <p:extLst>
      <p:ext uri="{BB962C8B-B14F-4D97-AF65-F5344CB8AC3E}">
        <p14:creationId xmlns:p14="http://schemas.microsoft.com/office/powerpoint/2010/main" val="337588864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Smells</a:t>
            </a:r>
            <a:endParaRPr lang="en-US" dirty="0"/>
          </a:p>
        </p:txBody>
      </p:sp>
      <p:sp>
        <p:nvSpPr>
          <p:cNvPr id="3" name="Content Placeholder 2"/>
          <p:cNvSpPr>
            <a:spLocks noGrp="1"/>
          </p:cNvSpPr>
          <p:nvPr>
            <p:ph idx="1"/>
          </p:nvPr>
        </p:nvSpPr>
        <p:spPr/>
        <p:txBody>
          <a:bodyPr/>
          <a:lstStyle/>
          <a:p>
            <a:r>
              <a:rPr lang="en-US" dirty="0" smtClean="0"/>
              <a:t>Does not exhibit bugs</a:t>
            </a:r>
          </a:p>
          <a:p>
            <a:r>
              <a:rPr lang="en-US" dirty="0" smtClean="0"/>
              <a:t>Signs of bad code and may introduce bugs in future</a:t>
            </a:r>
          </a:p>
          <a:p>
            <a:endParaRPr lang="en-US" dirty="0"/>
          </a:p>
        </p:txBody>
      </p:sp>
      <p:pic>
        <p:nvPicPr>
          <p:cNvPr id="4" name="Picture 3"/>
          <p:cNvPicPr>
            <a:picLocks noChangeAspect="1"/>
          </p:cNvPicPr>
          <p:nvPr/>
        </p:nvPicPr>
        <p:blipFill>
          <a:blip r:embed="rId2"/>
          <a:stretch>
            <a:fillRect/>
          </a:stretch>
        </p:blipFill>
        <p:spPr>
          <a:xfrm>
            <a:off x="4232729" y="2895819"/>
            <a:ext cx="2576890" cy="1930180"/>
          </a:xfrm>
          <a:prstGeom prst="rect">
            <a:avLst/>
          </a:prstGeom>
        </p:spPr>
      </p:pic>
      <p:pic>
        <p:nvPicPr>
          <p:cNvPr id="6" name="Picture 5"/>
          <p:cNvPicPr>
            <a:picLocks noChangeAspect="1"/>
          </p:cNvPicPr>
          <p:nvPr/>
        </p:nvPicPr>
        <p:blipFill>
          <a:blip r:embed="rId3"/>
          <a:stretch>
            <a:fillRect/>
          </a:stretch>
        </p:blipFill>
        <p:spPr>
          <a:xfrm>
            <a:off x="3906762" y="4825999"/>
            <a:ext cx="3362476" cy="1762276"/>
          </a:xfrm>
          <a:prstGeom prst="rect">
            <a:avLst/>
          </a:prstGeom>
        </p:spPr>
      </p:pic>
    </p:spTree>
    <p:extLst>
      <p:ext uri="{BB962C8B-B14F-4D97-AF65-F5344CB8AC3E}">
        <p14:creationId xmlns:p14="http://schemas.microsoft.com/office/powerpoint/2010/main" val="316360673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3905" y="1729619"/>
            <a:ext cx="7447772" cy="3046988"/>
          </a:xfrm>
          <a:prstGeom prst="rect">
            <a:avLst/>
          </a:prstGeom>
          <a:noFill/>
        </p:spPr>
        <p:txBody>
          <a:bodyPr wrap="none" rtlCol="0">
            <a:spAutoFit/>
          </a:bodyPr>
          <a:lstStyle/>
          <a:p>
            <a:pPr algn="ctr"/>
            <a:r>
              <a:rPr lang="en-US" sz="9600" dirty="0" smtClean="0">
                <a:latin typeface="Gabriola"/>
                <a:cs typeface="Gabriola"/>
              </a:rPr>
              <a:t>Example</a:t>
            </a:r>
          </a:p>
          <a:p>
            <a:pPr algn="ctr"/>
            <a:r>
              <a:rPr lang="en-US" sz="9600" dirty="0" smtClean="0">
                <a:latin typeface="Gabriola"/>
                <a:cs typeface="Gabriola"/>
              </a:rPr>
              <a:t>(real-world project)</a:t>
            </a:r>
            <a:endParaRPr lang="en-US" sz="9600" dirty="0">
              <a:latin typeface="Gabriola"/>
              <a:cs typeface="Gabriola"/>
            </a:endParaRPr>
          </a:p>
        </p:txBody>
      </p:sp>
      <p:sp>
        <p:nvSpPr>
          <p:cNvPr id="3" name="TextBox 2"/>
          <p:cNvSpPr txBox="1"/>
          <p:nvPr/>
        </p:nvSpPr>
        <p:spPr>
          <a:xfrm>
            <a:off x="1003905" y="5645755"/>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Executor.cpp (not in </a:t>
            </a:r>
            <a:r>
              <a:rPr lang="en-US" dirty="0" err="1" smtClean="0"/>
              <a:t>eDimension</a:t>
            </a:r>
            <a:r>
              <a:rPr lang="en-US" dirty="0" smtClean="0"/>
              <a:t>)</a:t>
            </a:r>
            <a:endParaRPr lang="en-US" dirty="0"/>
          </a:p>
        </p:txBody>
      </p:sp>
    </p:spTree>
    <p:extLst>
      <p:ext uri="{BB962C8B-B14F-4D97-AF65-F5344CB8AC3E}">
        <p14:creationId xmlns:p14="http://schemas.microsoft.com/office/powerpoint/2010/main" val="369943500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4666" y="2975429"/>
            <a:ext cx="3967753" cy="769441"/>
          </a:xfrm>
          <a:prstGeom prst="rect">
            <a:avLst/>
          </a:prstGeom>
          <a:noFill/>
        </p:spPr>
        <p:txBody>
          <a:bodyPr wrap="none" rtlCol="0">
            <a:spAutoFit/>
          </a:bodyPr>
          <a:lstStyle/>
          <a:p>
            <a:r>
              <a:rPr lang="en-US" sz="4400" dirty="0" smtClean="0"/>
              <a:t>Shotgun Surgery</a:t>
            </a:r>
            <a:endParaRPr lang="en-US" sz="4400" dirty="0"/>
          </a:p>
        </p:txBody>
      </p:sp>
    </p:spTree>
    <p:extLst>
      <p:ext uri="{BB962C8B-B14F-4D97-AF65-F5344CB8AC3E}">
        <p14:creationId xmlns:p14="http://schemas.microsoft.com/office/powerpoint/2010/main" val="155727408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Shotgun Surgery</a:t>
            </a:r>
            <a:endParaRPr lang="en-US" dirty="0"/>
          </a:p>
        </p:txBody>
      </p:sp>
      <p:sp>
        <p:nvSpPr>
          <p:cNvPr id="3" name="Content Placeholder 2"/>
          <p:cNvSpPr>
            <a:spLocks noGrp="1"/>
          </p:cNvSpPr>
          <p:nvPr>
            <p:ph idx="1"/>
          </p:nvPr>
        </p:nvSpPr>
        <p:spPr/>
        <p:txBody>
          <a:bodyPr/>
          <a:lstStyle/>
          <a:p>
            <a:pPr algn="just"/>
            <a:r>
              <a:rPr lang="en-US" dirty="0" smtClean="0"/>
              <a:t>Adding a simple feature may need to change all over the code</a:t>
            </a:r>
          </a:p>
          <a:p>
            <a:pPr lvl="1" algn="just"/>
            <a:r>
              <a:rPr lang="en-US" dirty="0" smtClean="0">
                <a:solidFill>
                  <a:srgbClr val="FF0000"/>
                </a:solidFill>
              </a:rPr>
              <a:t>It is like taking a shotgun and shooting all over the code</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ShootTheAccount.java</a:t>
            </a:r>
            <a:endParaRPr lang="en-US" dirty="0"/>
          </a:p>
        </p:txBody>
      </p:sp>
    </p:spTree>
    <p:extLst>
      <p:ext uri="{BB962C8B-B14F-4D97-AF65-F5344CB8AC3E}">
        <p14:creationId xmlns:p14="http://schemas.microsoft.com/office/powerpoint/2010/main" val="152951832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Cohort Exercise 3</a:t>
            </a:r>
            <a:endParaRPr lang="en-US" dirty="0"/>
          </a:p>
        </p:txBody>
      </p:sp>
      <p:sp>
        <p:nvSpPr>
          <p:cNvPr id="3" name="Content Placeholder 2"/>
          <p:cNvSpPr>
            <a:spLocks noGrp="1"/>
          </p:cNvSpPr>
          <p:nvPr>
            <p:ph idx="1"/>
          </p:nvPr>
        </p:nvSpPr>
        <p:spPr/>
        <p:txBody>
          <a:bodyPr/>
          <a:lstStyle/>
          <a:p>
            <a:pPr marL="0" indent="0" algn="just">
              <a:buNone/>
            </a:pPr>
            <a:r>
              <a:rPr lang="en-US" dirty="0" smtClean="0"/>
              <a:t>In ShootTheAccount.java, assume we wish to add a new feature that only personal accounts will become dysfunctional when balance drops below 500. All other type of accounts (say “business” account) are exempted from this exception. Change the file to add this feature.  </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ShootTheAccount</a:t>
            </a:r>
            <a:r>
              <a:rPr lang="en-US" dirty="0" smtClean="0"/>
              <a:t>Plus</a:t>
            </a:r>
            <a:r>
              <a:rPr lang="en-US" dirty="0" smtClean="0"/>
              <a:t>.java</a:t>
            </a:r>
            <a:endParaRPr lang="en-US" dirty="0"/>
          </a:p>
        </p:txBody>
      </p:sp>
    </p:spTree>
    <p:extLst>
      <p:ext uri="{BB962C8B-B14F-4D97-AF65-F5344CB8AC3E}">
        <p14:creationId xmlns:p14="http://schemas.microsoft.com/office/powerpoint/2010/main" val="302144676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Cohort Exercise 4</a:t>
            </a:r>
            <a:endParaRPr lang="en-US" dirty="0"/>
          </a:p>
        </p:txBody>
      </p:sp>
      <p:sp>
        <p:nvSpPr>
          <p:cNvPr id="3" name="Content Placeholder 2"/>
          <p:cNvSpPr>
            <a:spLocks noGrp="1"/>
          </p:cNvSpPr>
          <p:nvPr>
            <p:ph idx="1"/>
          </p:nvPr>
        </p:nvSpPr>
        <p:spPr/>
        <p:txBody>
          <a:bodyPr/>
          <a:lstStyle/>
          <a:p>
            <a:pPr marL="0" indent="0" algn="just">
              <a:buNone/>
            </a:pPr>
            <a:r>
              <a:rPr lang="en-US" dirty="0" smtClean="0"/>
              <a:t>Remove the shot gun surgery code smell from ShootTheAccountPlus.java.</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ShootTheAccount</a:t>
            </a:r>
            <a:r>
              <a:rPr lang="en-US" dirty="0" err="1" smtClean="0"/>
              <a:t>PlusNoSmell</a:t>
            </a:r>
            <a:r>
              <a:rPr lang="en-US" dirty="0" err="1" smtClean="0"/>
              <a:t>.java</a:t>
            </a:r>
            <a:endParaRPr lang="en-US" dirty="0"/>
          </a:p>
        </p:txBody>
      </p:sp>
    </p:spTree>
    <p:extLst>
      <p:ext uri="{BB962C8B-B14F-4D97-AF65-F5344CB8AC3E}">
        <p14:creationId xmlns:p14="http://schemas.microsoft.com/office/powerpoint/2010/main" val="37982210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4666" y="2975429"/>
            <a:ext cx="3172663" cy="769441"/>
          </a:xfrm>
          <a:prstGeom prst="rect">
            <a:avLst/>
          </a:prstGeom>
          <a:noFill/>
        </p:spPr>
        <p:txBody>
          <a:bodyPr wrap="none" rtlCol="0">
            <a:spAutoFit/>
          </a:bodyPr>
          <a:lstStyle/>
          <a:p>
            <a:r>
              <a:rPr lang="en-US" sz="4400" dirty="0" smtClean="0"/>
              <a:t>Feature Envy</a:t>
            </a:r>
            <a:endParaRPr lang="en-US" sz="4400" dirty="0"/>
          </a:p>
        </p:txBody>
      </p:sp>
    </p:spTree>
    <p:extLst>
      <p:ext uri="{BB962C8B-B14F-4D97-AF65-F5344CB8AC3E}">
        <p14:creationId xmlns:p14="http://schemas.microsoft.com/office/powerpoint/2010/main" val="151663273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Envy</a:t>
            </a:r>
            <a:endParaRPr lang="en-US" dirty="0"/>
          </a:p>
        </p:txBody>
      </p:sp>
      <p:sp>
        <p:nvSpPr>
          <p:cNvPr id="3" name="Content Placeholder 2"/>
          <p:cNvSpPr>
            <a:spLocks noGrp="1"/>
          </p:cNvSpPr>
          <p:nvPr>
            <p:ph idx="1"/>
          </p:nvPr>
        </p:nvSpPr>
        <p:spPr/>
        <p:txBody>
          <a:bodyPr/>
          <a:lstStyle/>
          <a:p>
            <a:pPr algn="just"/>
            <a:r>
              <a:rPr lang="en-US" dirty="0" smtClean="0"/>
              <a:t>If one class (A) is talking to another class (B) unusually frequent</a:t>
            </a:r>
          </a:p>
          <a:p>
            <a:pPr lvl="1" algn="just"/>
            <a:r>
              <a:rPr lang="en-US" dirty="0" smtClean="0">
                <a:solidFill>
                  <a:srgbClr val="FF0000"/>
                </a:solidFill>
              </a:rPr>
              <a:t>It is like A is doing the job of B</a:t>
            </a:r>
          </a:p>
          <a:p>
            <a:pPr lvl="1" algn="just"/>
            <a:r>
              <a:rPr lang="en-US" dirty="0" smtClean="0">
                <a:solidFill>
                  <a:srgbClr val="FF0000"/>
                </a:solidFill>
              </a:rPr>
              <a:t>In other words, A is more interested in the job of B than its own</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LostInLove.java</a:t>
            </a:r>
            <a:endParaRPr lang="en-US" dirty="0"/>
          </a:p>
        </p:txBody>
      </p:sp>
    </p:spTree>
    <p:extLst>
      <p:ext uri="{BB962C8B-B14F-4D97-AF65-F5344CB8AC3E}">
        <p14:creationId xmlns:p14="http://schemas.microsoft.com/office/powerpoint/2010/main" val="53426968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Envy</a:t>
            </a:r>
            <a:endParaRPr lang="en-US" dirty="0"/>
          </a:p>
        </p:txBody>
      </p:sp>
      <p:sp>
        <p:nvSpPr>
          <p:cNvPr id="3" name="Content Placeholder 2"/>
          <p:cNvSpPr>
            <a:spLocks noGrp="1"/>
          </p:cNvSpPr>
          <p:nvPr>
            <p:ph idx="1"/>
          </p:nvPr>
        </p:nvSpPr>
        <p:spPr/>
        <p:txBody>
          <a:bodyPr/>
          <a:lstStyle/>
          <a:p>
            <a:pPr algn="just"/>
            <a:r>
              <a:rPr lang="en-US" dirty="0" smtClean="0"/>
              <a:t>If one class (A) is talking to another class (B) unusually frequent</a:t>
            </a:r>
          </a:p>
          <a:p>
            <a:pPr lvl="1" algn="just"/>
            <a:r>
              <a:rPr lang="en-US" dirty="0" smtClean="0">
                <a:solidFill>
                  <a:srgbClr val="FF0000"/>
                </a:solidFill>
              </a:rPr>
              <a:t>B should better take care of its own job</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LostInLoveButSeparated.java</a:t>
            </a:r>
            <a:endParaRPr lang="en-US" dirty="0"/>
          </a:p>
        </p:txBody>
      </p:sp>
    </p:spTree>
    <p:extLst>
      <p:ext uri="{BB962C8B-B14F-4D97-AF65-F5344CB8AC3E}">
        <p14:creationId xmlns:p14="http://schemas.microsoft.com/office/powerpoint/2010/main" val="302903638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Envy</a:t>
            </a:r>
            <a:endParaRPr lang="en-US" dirty="0"/>
          </a:p>
        </p:txBody>
      </p:sp>
      <p:sp>
        <p:nvSpPr>
          <p:cNvPr id="3" name="Content Placeholder 2"/>
          <p:cNvSpPr>
            <a:spLocks noGrp="1"/>
          </p:cNvSpPr>
          <p:nvPr>
            <p:ph idx="1"/>
          </p:nvPr>
        </p:nvSpPr>
        <p:spPr/>
        <p:txBody>
          <a:bodyPr/>
          <a:lstStyle/>
          <a:p>
            <a:pPr algn="just"/>
            <a:r>
              <a:rPr lang="en-US" dirty="0" smtClean="0"/>
              <a:t>If one class (A) is talking to another class (B) unusually frequent</a:t>
            </a:r>
          </a:p>
          <a:p>
            <a:pPr lvl="1" algn="just"/>
            <a:r>
              <a:rPr lang="en-US" dirty="0" smtClean="0">
                <a:solidFill>
                  <a:srgbClr val="FF0000"/>
                </a:solidFill>
              </a:rPr>
              <a:t>They might better be together</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LiveAs</a:t>
            </a:r>
            <a:r>
              <a:rPr lang="en-US" dirty="0" err="1" smtClean="0"/>
              <a:t>Couple</a:t>
            </a:r>
            <a:r>
              <a:rPr lang="en-US" dirty="0" err="1" smtClean="0"/>
              <a:t>.java</a:t>
            </a:r>
            <a:endParaRPr lang="en-US" dirty="0"/>
          </a:p>
        </p:txBody>
      </p:sp>
    </p:spTree>
    <p:extLst>
      <p:ext uri="{BB962C8B-B14F-4D97-AF65-F5344CB8AC3E}">
        <p14:creationId xmlns:p14="http://schemas.microsoft.com/office/powerpoint/2010/main" val="35604643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37618" y="2975429"/>
            <a:ext cx="5072047" cy="769441"/>
          </a:xfrm>
          <a:prstGeom prst="rect">
            <a:avLst/>
          </a:prstGeom>
          <a:noFill/>
        </p:spPr>
        <p:txBody>
          <a:bodyPr wrap="none" rtlCol="0">
            <a:spAutoFit/>
          </a:bodyPr>
          <a:lstStyle/>
          <a:p>
            <a:r>
              <a:rPr lang="en-US" sz="4400" dirty="0" smtClean="0"/>
              <a:t>Long Message Chains</a:t>
            </a:r>
            <a:endParaRPr lang="en-US" sz="4400" dirty="0"/>
          </a:p>
        </p:txBody>
      </p:sp>
    </p:spTree>
    <p:extLst>
      <p:ext uri="{BB962C8B-B14F-4D97-AF65-F5344CB8AC3E}">
        <p14:creationId xmlns:p14="http://schemas.microsoft.com/office/powerpoint/2010/main" val="297390842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23810" y="2975429"/>
            <a:ext cx="2671475" cy="769441"/>
          </a:xfrm>
          <a:prstGeom prst="rect">
            <a:avLst/>
          </a:prstGeom>
          <a:noFill/>
        </p:spPr>
        <p:txBody>
          <a:bodyPr wrap="none" rtlCol="0">
            <a:spAutoFit/>
          </a:bodyPr>
          <a:lstStyle/>
          <a:p>
            <a:r>
              <a:rPr lang="en-US" sz="4400" dirty="0" smtClean="0"/>
              <a:t>Comments</a:t>
            </a:r>
            <a:endParaRPr lang="en-US" sz="4400" dirty="0"/>
          </a:p>
        </p:txBody>
      </p:sp>
    </p:spTree>
    <p:extLst>
      <p:ext uri="{BB962C8B-B14F-4D97-AF65-F5344CB8AC3E}">
        <p14:creationId xmlns:p14="http://schemas.microsoft.com/office/powerpoint/2010/main" val="98154998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Message Chains</a:t>
            </a:r>
            <a:endParaRPr lang="en-US" dirty="0"/>
          </a:p>
        </p:txBody>
      </p:sp>
      <p:sp>
        <p:nvSpPr>
          <p:cNvPr id="3" name="Content Placeholder 2"/>
          <p:cNvSpPr>
            <a:spLocks noGrp="1"/>
          </p:cNvSpPr>
          <p:nvPr>
            <p:ph idx="1"/>
          </p:nvPr>
        </p:nvSpPr>
        <p:spPr/>
        <p:txBody>
          <a:bodyPr/>
          <a:lstStyle/>
          <a:p>
            <a:pPr algn="just"/>
            <a:r>
              <a:rPr lang="en-US" dirty="0" smtClean="0"/>
              <a:t>Should avoid calling a long sequence of messages without checks</a:t>
            </a:r>
          </a:p>
          <a:p>
            <a:pPr lvl="1" algn="just"/>
            <a:r>
              <a:rPr lang="en-US" dirty="0" smtClean="0">
                <a:solidFill>
                  <a:srgbClr val="FF0000"/>
                </a:solidFill>
              </a:rPr>
              <a:t>E.g. A.B().C().D().E()</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MessageChainSmell.java</a:t>
            </a:r>
            <a:r>
              <a:rPr lang="en-US" dirty="0" smtClean="0"/>
              <a:t>; MessageChainSmellBreak.java</a:t>
            </a:r>
            <a:endParaRPr lang="en-US" dirty="0"/>
          </a:p>
        </p:txBody>
      </p:sp>
    </p:spTree>
    <p:extLst>
      <p:ext uri="{BB962C8B-B14F-4D97-AF65-F5344CB8AC3E}">
        <p14:creationId xmlns:p14="http://schemas.microsoft.com/office/powerpoint/2010/main" val="471171956"/>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80379" y="2975429"/>
            <a:ext cx="5317807" cy="769441"/>
          </a:xfrm>
          <a:prstGeom prst="rect">
            <a:avLst/>
          </a:prstGeom>
          <a:noFill/>
        </p:spPr>
        <p:txBody>
          <a:bodyPr wrap="none" rtlCol="0">
            <a:spAutoFit/>
          </a:bodyPr>
          <a:lstStyle/>
          <a:p>
            <a:r>
              <a:rPr lang="en-US" sz="4400" dirty="0" smtClean="0"/>
              <a:t>Speculative Generality</a:t>
            </a:r>
            <a:endParaRPr lang="en-US" sz="4400" dirty="0"/>
          </a:p>
        </p:txBody>
      </p:sp>
    </p:spTree>
    <p:extLst>
      <p:ext uri="{BB962C8B-B14F-4D97-AF65-F5344CB8AC3E}">
        <p14:creationId xmlns:p14="http://schemas.microsoft.com/office/powerpoint/2010/main" val="253936994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Speculative Generality</a:t>
            </a:r>
            <a:endParaRPr lang="en-US" dirty="0"/>
          </a:p>
        </p:txBody>
      </p:sp>
      <p:sp>
        <p:nvSpPr>
          <p:cNvPr id="3" name="Content Placeholder 2"/>
          <p:cNvSpPr>
            <a:spLocks noGrp="1"/>
          </p:cNvSpPr>
          <p:nvPr>
            <p:ph idx="1"/>
          </p:nvPr>
        </p:nvSpPr>
        <p:spPr/>
        <p:txBody>
          <a:bodyPr/>
          <a:lstStyle/>
          <a:p>
            <a:pPr algn="just"/>
            <a:r>
              <a:rPr lang="en-US" dirty="0" smtClean="0"/>
              <a:t>Should avoid over engineering based on unlikely generalization</a:t>
            </a:r>
          </a:p>
          <a:p>
            <a:pPr lvl="1" algn="just"/>
            <a:r>
              <a:rPr lang="en-US" dirty="0" smtClean="0">
                <a:solidFill>
                  <a:srgbClr val="FF0000"/>
                </a:solidFill>
              </a:rPr>
              <a:t>Violates the agile development principle</a:t>
            </a:r>
          </a:p>
          <a:p>
            <a:pPr lvl="1" algn="just"/>
            <a:r>
              <a:rPr lang="en-US" dirty="0" smtClean="0">
                <a:solidFill>
                  <a:srgbClr val="FF0000"/>
                </a:solidFill>
              </a:rPr>
              <a:t>Concentrates on the features needed, throw away all other features</a:t>
            </a:r>
            <a:endParaRPr lang="en-US" dirty="0">
              <a:solidFill>
                <a:srgbClr val="FF0000"/>
              </a:solidFill>
            </a:endParaRPr>
          </a:p>
          <a:p>
            <a:pPr lvl="1" algn="just"/>
            <a:r>
              <a:rPr lang="en-US" dirty="0" smtClean="0">
                <a:solidFill>
                  <a:srgbClr val="FF0000"/>
                </a:solidFill>
              </a:rPr>
              <a:t>The art of maximizing the “work </a:t>
            </a:r>
            <a:r>
              <a:rPr lang="en-US" b="1" dirty="0" smtClean="0">
                <a:solidFill>
                  <a:srgbClr val="FF0000"/>
                </a:solidFill>
              </a:rPr>
              <a:t>not</a:t>
            </a:r>
            <a:r>
              <a:rPr lang="en-US" dirty="0" smtClean="0">
                <a:solidFill>
                  <a:srgbClr val="FF0000"/>
                </a:solidFill>
              </a:rPr>
              <a:t> done”</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SpeculativeGeneralitySmell</a:t>
            </a:r>
            <a:r>
              <a:rPr lang="en-US" dirty="0" smtClean="0"/>
              <a:t>.java</a:t>
            </a:r>
            <a:endParaRPr lang="en-US" dirty="0"/>
          </a:p>
        </p:txBody>
      </p:sp>
    </p:spTree>
    <p:extLst>
      <p:ext uri="{BB962C8B-B14F-4D97-AF65-F5344CB8AC3E}">
        <p14:creationId xmlns:p14="http://schemas.microsoft.com/office/powerpoint/2010/main" val="216745668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2569" y="2982870"/>
            <a:ext cx="4036932" cy="769441"/>
          </a:xfrm>
          <a:prstGeom prst="rect">
            <a:avLst/>
          </a:prstGeom>
          <a:noFill/>
        </p:spPr>
        <p:txBody>
          <a:bodyPr wrap="none" rtlCol="0">
            <a:spAutoFit/>
          </a:bodyPr>
          <a:lstStyle/>
          <a:p>
            <a:r>
              <a:rPr lang="en-US" sz="4400" dirty="0" smtClean="0"/>
              <a:t>Refused Bequest</a:t>
            </a:r>
            <a:endParaRPr lang="en-US" sz="4400" dirty="0"/>
          </a:p>
        </p:txBody>
      </p:sp>
    </p:spTree>
    <p:extLst>
      <p:ext uri="{BB962C8B-B14F-4D97-AF65-F5344CB8AC3E}">
        <p14:creationId xmlns:p14="http://schemas.microsoft.com/office/powerpoint/2010/main" val="93228847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Refused Bequest</a:t>
            </a:r>
            <a:endParaRPr lang="en-US" dirty="0"/>
          </a:p>
        </p:txBody>
      </p:sp>
      <p:sp>
        <p:nvSpPr>
          <p:cNvPr id="3" name="Content Placeholder 2"/>
          <p:cNvSpPr>
            <a:spLocks noGrp="1"/>
          </p:cNvSpPr>
          <p:nvPr>
            <p:ph idx="1"/>
          </p:nvPr>
        </p:nvSpPr>
        <p:spPr/>
        <p:txBody>
          <a:bodyPr/>
          <a:lstStyle/>
          <a:p>
            <a:pPr algn="just"/>
            <a:r>
              <a:rPr lang="en-US" dirty="0" smtClean="0"/>
              <a:t>Bad inheritance</a:t>
            </a:r>
          </a:p>
          <a:p>
            <a:pPr lvl="1" algn="just"/>
            <a:r>
              <a:rPr lang="en-US" dirty="0" smtClean="0">
                <a:solidFill>
                  <a:srgbClr val="FF0000"/>
                </a:solidFill>
              </a:rPr>
              <a:t>Inherit multitudes of unnecessary methods</a:t>
            </a:r>
          </a:p>
        </p:txBody>
      </p:sp>
      <p:sp>
        <p:nvSpPr>
          <p:cNvPr id="6" name="TextBox 5"/>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err="1" smtClean="0"/>
              <a:t>RefusedBequestSmell</a:t>
            </a:r>
            <a:r>
              <a:rPr lang="en-US" dirty="0" err="1" smtClean="0"/>
              <a:t>.java</a:t>
            </a:r>
            <a:endParaRPr lang="en-US" dirty="0"/>
          </a:p>
        </p:txBody>
      </p:sp>
    </p:spTree>
    <p:extLst>
      <p:ext uri="{BB962C8B-B14F-4D97-AF65-F5344CB8AC3E}">
        <p14:creationId xmlns:p14="http://schemas.microsoft.com/office/powerpoint/2010/main" val="228985432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fontScale="77500" lnSpcReduction="20000"/>
          </a:bodyPr>
          <a:lstStyle/>
          <a:p>
            <a:pPr algn="just"/>
            <a:r>
              <a:rPr lang="en-US" dirty="0" smtClean="0"/>
              <a:t>Code smells are signs that the code might be turning a bad code and likely to introduce bugs in near future</a:t>
            </a:r>
          </a:p>
          <a:p>
            <a:pPr lvl="1" algn="just"/>
            <a:r>
              <a:rPr lang="en-US" dirty="0" smtClean="0">
                <a:solidFill>
                  <a:srgbClr val="0000FF"/>
                </a:solidFill>
              </a:rPr>
              <a:t>Refactor code continuously and not at the end of the project</a:t>
            </a:r>
          </a:p>
          <a:p>
            <a:pPr lvl="1" algn="just"/>
            <a:r>
              <a:rPr lang="en-US" dirty="0" smtClean="0">
                <a:solidFill>
                  <a:srgbClr val="0000FF"/>
                </a:solidFill>
              </a:rPr>
              <a:t>Reusable, flexible and maintainable code</a:t>
            </a:r>
          </a:p>
          <a:p>
            <a:pPr marL="0" indent="0" algn="just">
              <a:buNone/>
            </a:pPr>
            <a:endParaRPr lang="en-US" dirty="0" smtClean="0"/>
          </a:p>
          <a:p>
            <a:pPr algn="just"/>
            <a:r>
              <a:rPr lang="en-US" dirty="0" smtClean="0"/>
              <a:t>Removing one code smell may introduce other code smells</a:t>
            </a:r>
          </a:p>
          <a:p>
            <a:pPr lvl="1" algn="just"/>
            <a:r>
              <a:rPr lang="en-US" dirty="0" smtClean="0">
                <a:solidFill>
                  <a:srgbClr val="0000FF"/>
                </a:solidFill>
              </a:rPr>
              <a:t>Data class and data clumps</a:t>
            </a:r>
          </a:p>
          <a:p>
            <a:pPr lvl="1" algn="just"/>
            <a:endParaRPr lang="en-US" dirty="0"/>
          </a:p>
          <a:p>
            <a:pPr algn="just"/>
            <a:r>
              <a:rPr lang="en-US" dirty="0" smtClean="0"/>
              <a:t>The presence of code smell is not conclusively a sign of bad code</a:t>
            </a:r>
          </a:p>
          <a:p>
            <a:pPr lvl="1" algn="just"/>
            <a:r>
              <a:rPr lang="en-US" dirty="0" smtClean="0">
                <a:solidFill>
                  <a:srgbClr val="0000FF"/>
                </a:solidFill>
              </a:rPr>
              <a:t>Depends on application, programming language etc. </a:t>
            </a:r>
          </a:p>
          <a:p>
            <a:pPr marL="0" indent="0" algn="just">
              <a:buNone/>
            </a:pPr>
            <a:endParaRPr lang="en-US" dirty="0" smtClean="0"/>
          </a:p>
        </p:txBody>
      </p:sp>
    </p:spTree>
    <p:extLst>
      <p:ext uri="{BB962C8B-B14F-4D97-AF65-F5344CB8AC3E}">
        <p14:creationId xmlns:p14="http://schemas.microsoft.com/office/powerpoint/2010/main" val="86274610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a:t>
            </a:r>
            <a:endParaRPr lang="en-US" dirty="0"/>
          </a:p>
        </p:txBody>
      </p:sp>
      <p:sp>
        <p:nvSpPr>
          <p:cNvPr id="3" name="Content Placeholder 2"/>
          <p:cNvSpPr>
            <a:spLocks noGrp="1"/>
          </p:cNvSpPr>
          <p:nvPr>
            <p:ph idx="1"/>
          </p:nvPr>
        </p:nvSpPr>
        <p:spPr/>
        <p:txBody>
          <a:bodyPr>
            <a:normAutofit/>
          </a:bodyPr>
          <a:lstStyle/>
          <a:p>
            <a:pPr marL="0" indent="0" algn="just">
              <a:buNone/>
            </a:pPr>
            <a:r>
              <a:rPr lang="en-US" i="1" dirty="0" smtClean="0"/>
              <a:t>Refactoring: Improving the Design of Existing Code </a:t>
            </a:r>
            <a:r>
              <a:rPr lang="en-US" dirty="0" smtClean="0"/>
              <a:t>by Martin Fowler</a:t>
            </a:r>
          </a:p>
        </p:txBody>
      </p:sp>
      <p:pic>
        <p:nvPicPr>
          <p:cNvPr id="4" name="Picture 3"/>
          <p:cNvPicPr>
            <a:picLocks noChangeAspect="1"/>
          </p:cNvPicPr>
          <p:nvPr/>
        </p:nvPicPr>
        <p:blipFill>
          <a:blip r:embed="rId2"/>
          <a:stretch>
            <a:fillRect/>
          </a:stretch>
        </p:blipFill>
        <p:spPr>
          <a:xfrm>
            <a:off x="3179236" y="2733063"/>
            <a:ext cx="2807910" cy="3737890"/>
          </a:xfrm>
          <a:prstGeom prst="rect">
            <a:avLst/>
          </a:prstGeom>
        </p:spPr>
      </p:pic>
    </p:spTree>
    <p:extLst>
      <p:ext uri="{BB962C8B-B14F-4D97-AF65-F5344CB8AC3E}">
        <p14:creationId xmlns:p14="http://schemas.microsoft.com/office/powerpoint/2010/main" val="345641715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a:t>
            </a:r>
            <a:endParaRPr lang="en-US" dirty="0"/>
          </a:p>
        </p:txBody>
      </p:sp>
      <p:sp>
        <p:nvSpPr>
          <p:cNvPr id="3" name="Content Placeholder 2"/>
          <p:cNvSpPr>
            <a:spLocks noGrp="1"/>
          </p:cNvSpPr>
          <p:nvPr>
            <p:ph idx="1"/>
          </p:nvPr>
        </p:nvSpPr>
        <p:spPr/>
        <p:txBody>
          <a:bodyPr/>
          <a:lstStyle/>
          <a:p>
            <a:r>
              <a:rPr lang="en-US" dirty="0" smtClean="0"/>
              <a:t>Used to document</a:t>
            </a:r>
          </a:p>
          <a:p>
            <a:pPr lvl="1"/>
            <a:r>
              <a:rPr lang="en-US" dirty="0" smtClean="0"/>
              <a:t>Application programmer interfaces (APIs)</a:t>
            </a:r>
          </a:p>
          <a:p>
            <a:pPr lvl="1"/>
            <a:r>
              <a:rPr lang="en-US" dirty="0" smtClean="0"/>
              <a:t>Choices of data structure and algorithms</a:t>
            </a:r>
          </a:p>
          <a:p>
            <a:pPr lvl="1"/>
            <a:endParaRPr lang="en-US" dirty="0"/>
          </a:p>
          <a:p>
            <a:r>
              <a:rPr lang="en-US" dirty="0" smtClean="0"/>
              <a:t>Don’ts </a:t>
            </a:r>
          </a:p>
          <a:p>
            <a:pPr lvl="1"/>
            <a:r>
              <a:rPr lang="en-US" dirty="0" smtClean="0"/>
              <a:t>Over comment</a:t>
            </a:r>
          </a:p>
          <a:p>
            <a:pPr lvl="1"/>
            <a:r>
              <a:rPr lang="en-US" dirty="0" smtClean="0"/>
              <a:t>Explain </a:t>
            </a:r>
            <a:r>
              <a:rPr lang="en-US" dirty="0" smtClean="0">
                <a:solidFill>
                  <a:srgbClr val="FF0000"/>
                </a:solidFill>
              </a:rPr>
              <a:t>how</a:t>
            </a:r>
            <a:r>
              <a:rPr lang="en-US" dirty="0" smtClean="0"/>
              <a:t> the code works</a:t>
            </a:r>
          </a:p>
          <a:p>
            <a:pPr marL="0" indent="0">
              <a:buNone/>
            </a:pPr>
            <a:endParaRPr lang="en-US" dirty="0"/>
          </a:p>
        </p:txBody>
      </p:sp>
    </p:spTree>
    <p:extLst>
      <p:ext uri="{BB962C8B-B14F-4D97-AF65-F5344CB8AC3E}">
        <p14:creationId xmlns:p14="http://schemas.microsoft.com/office/powerpoint/2010/main" val="38067533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a:t>
            </a:r>
            <a:endParaRPr lang="en-US" dirty="0"/>
          </a:p>
        </p:txBody>
      </p:sp>
      <p:sp>
        <p:nvSpPr>
          <p:cNvPr id="3" name="Content Placeholder 2"/>
          <p:cNvSpPr>
            <a:spLocks noGrp="1"/>
          </p:cNvSpPr>
          <p:nvPr>
            <p:ph idx="1"/>
          </p:nvPr>
        </p:nvSpPr>
        <p:spPr/>
        <p:txBody>
          <a:bodyPr/>
          <a:lstStyle/>
          <a:p>
            <a:pPr marL="0" indent="0" algn="just">
              <a:buNone/>
            </a:pPr>
            <a:r>
              <a:rPr lang="en-US" dirty="0" smtClean="0"/>
              <a:t>Comments that reflect potential changes to be made in a different method are indication of code smells.</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GoodCommentedStack.java</a:t>
            </a:r>
            <a:r>
              <a:rPr lang="en-US" dirty="0" smtClean="0"/>
              <a:t>; </a:t>
            </a:r>
            <a:r>
              <a:rPr lang="en-US" dirty="0" smtClean="0"/>
              <a:t>BadCommentedStack.java</a:t>
            </a:r>
            <a:endParaRPr lang="en-US" dirty="0"/>
          </a:p>
        </p:txBody>
      </p:sp>
    </p:spTree>
    <p:extLst>
      <p:ext uri="{BB962C8B-B14F-4D97-AF65-F5344CB8AC3E}">
        <p14:creationId xmlns:p14="http://schemas.microsoft.com/office/powerpoint/2010/main" val="219693145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18191" y="2975429"/>
            <a:ext cx="3688680" cy="769441"/>
          </a:xfrm>
          <a:prstGeom prst="rect">
            <a:avLst/>
          </a:prstGeom>
          <a:noFill/>
        </p:spPr>
        <p:txBody>
          <a:bodyPr wrap="none" rtlCol="0">
            <a:spAutoFit/>
          </a:bodyPr>
          <a:lstStyle/>
          <a:p>
            <a:r>
              <a:rPr lang="en-US" sz="4400" dirty="0" smtClean="0"/>
              <a:t>Repeated Code</a:t>
            </a:r>
            <a:endParaRPr lang="en-US" sz="4400" dirty="0"/>
          </a:p>
        </p:txBody>
      </p:sp>
    </p:spTree>
    <p:extLst>
      <p:ext uri="{BB962C8B-B14F-4D97-AF65-F5344CB8AC3E}">
        <p14:creationId xmlns:p14="http://schemas.microsoft.com/office/powerpoint/2010/main" val="26679454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Repeated Code</a:t>
            </a:r>
            <a:endParaRPr lang="en-US" dirty="0"/>
          </a:p>
        </p:txBody>
      </p:sp>
      <p:sp>
        <p:nvSpPr>
          <p:cNvPr id="3" name="Content Placeholder 2"/>
          <p:cNvSpPr>
            <a:spLocks noGrp="1"/>
          </p:cNvSpPr>
          <p:nvPr>
            <p:ph idx="1"/>
          </p:nvPr>
        </p:nvSpPr>
        <p:spPr/>
        <p:txBody>
          <a:bodyPr/>
          <a:lstStyle/>
          <a:p>
            <a:r>
              <a:rPr lang="en-US" dirty="0" smtClean="0"/>
              <a:t>Code fragments containing very similar code</a:t>
            </a:r>
          </a:p>
          <a:p>
            <a:pPr marL="0" indent="0">
              <a:buNone/>
            </a:pP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BrokenLinkFinderSmell.java</a:t>
            </a:r>
            <a:endParaRPr lang="en-US" dirty="0"/>
          </a:p>
        </p:txBody>
      </p:sp>
    </p:spTree>
    <p:extLst>
      <p:ext uri="{BB962C8B-B14F-4D97-AF65-F5344CB8AC3E}">
        <p14:creationId xmlns:p14="http://schemas.microsoft.com/office/powerpoint/2010/main" val="21099465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Cohort Exercise 1</a:t>
            </a:r>
            <a:endParaRPr lang="en-US" dirty="0"/>
          </a:p>
        </p:txBody>
      </p:sp>
      <p:sp>
        <p:nvSpPr>
          <p:cNvPr id="3" name="Content Placeholder 2"/>
          <p:cNvSpPr>
            <a:spLocks noGrp="1"/>
          </p:cNvSpPr>
          <p:nvPr>
            <p:ph idx="1"/>
          </p:nvPr>
        </p:nvSpPr>
        <p:spPr/>
        <p:txBody>
          <a:bodyPr/>
          <a:lstStyle/>
          <a:p>
            <a:pPr marL="0" indent="0" algn="just">
              <a:buNone/>
            </a:pPr>
            <a:r>
              <a:rPr lang="en-US" dirty="0" smtClean="0"/>
              <a:t>Remove the “repeated code smell” from BrokenLinkFinderSmell.java</a:t>
            </a:r>
            <a:endParaRPr lang="en-US" dirty="0"/>
          </a:p>
        </p:txBody>
      </p:sp>
      <p:sp>
        <p:nvSpPr>
          <p:cNvPr id="4" name="TextBox 3"/>
          <p:cNvSpPr txBox="1"/>
          <p:nvPr/>
        </p:nvSpPr>
        <p:spPr>
          <a:xfrm>
            <a:off x="990600" y="5253593"/>
            <a:ext cx="69342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t>BrokenLinkFinderNoSmell.java</a:t>
            </a:r>
            <a:endParaRPr lang="en-US" dirty="0"/>
          </a:p>
        </p:txBody>
      </p:sp>
    </p:spTree>
    <p:extLst>
      <p:ext uri="{BB962C8B-B14F-4D97-AF65-F5344CB8AC3E}">
        <p14:creationId xmlns:p14="http://schemas.microsoft.com/office/powerpoint/2010/main" val="39893455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Method</a:t>
            </a:r>
            <a:endParaRPr lang="en-US" dirty="0"/>
          </a:p>
        </p:txBody>
      </p:sp>
      <p:sp>
        <p:nvSpPr>
          <p:cNvPr id="3" name="Content Placeholder 2"/>
          <p:cNvSpPr>
            <a:spLocks noGrp="1"/>
          </p:cNvSpPr>
          <p:nvPr>
            <p:ph idx="1"/>
          </p:nvPr>
        </p:nvSpPr>
        <p:spPr/>
        <p:txBody>
          <a:bodyPr/>
          <a:lstStyle/>
          <a:p>
            <a:pPr algn="just"/>
            <a:r>
              <a:rPr lang="en-US" dirty="0" smtClean="0"/>
              <a:t>Depends on programming language and application</a:t>
            </a:r>
          </a:p>
          <a:p>
            <a:pPr algn="just"/>
            <a:r>
              <a:rPr lang="en-US" dirty="0" smtClean="0"/>
              <a:t>The general thumb rule is that the method should have a </a:t>
            </a:r>
            <a:r>
              <a:rPr lang="en-US" dirty="0" smtClean="0">
                <a:solidFill>
                  <a:srgbClr val="FF0000"/>
                </a:solidFill>
              </a:rPr>
              <a:t>single, clear objective</a:t>
            </a:r>
          </a:p>
        </p:txBody>
      </p:sp>
    </p:spTree>
    <p:extLst>
      <p:ext uri="{BB962C8B-B14F-4D97-AF65-F5344CB8AC3E}">
        <p14:creationId xmlns:p14="http://schemas.microsoft.com/office/powerpoint/2010/main" val="361599736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4506</TotalTime>
  <Words>639</Words>
  <Application>Microsoft Macintosh PowerPoint</Application>
  <PresentationFormat>On-screen Show (4:3)</PresentationFormat>
  <Paragraphs>109</Paragraphs>
  <Slides>36</Slides>
  <Notes>0</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Code Smells and Refactoring</vt:lpstr>
      <vt:lpstr>Code Smells</vt:lpstr>
      <vt:lpstr>PowerPoint Presentation</vt:lpstr>
      <vt:lpstr>Comments</vt:lpstr>
      <vt:lpstr>Comments</vt:lpstr>
      <vt:lpstr>PowerPoint Presentation</vt:lpstr>
      <vt:lpstr>Repeated Code</vt:lpstr>
      <vt:lpstr>Cohort Exercise 1</vt:lpstr>
      <vt:lpstr>Long Method</vt:lpstr>
      <vt:lpstr>Long Method</vt:lpstr>
      <vt:lpstr>Cohort Exercise 2</vt:lpstr>
      <vt:lpstr>BalckHole Classes</vt:lpstr>
      <vt:lpstr>PowerPoint Presentation</vt:lpstr>
      <vt:lpstr>PowerPoint Presentation</vt:lpstr>
      <vt:lpstr>Data Class</vt:lpstr>
      <vt:lpstr>Data Class</vt:lpstr>
      <vt:lpstr>PowerPoint Presentation</vt:lpstr>
      <vt:lpstr>Data Clumps</vt:lpstr>
      <vt:lpstr>PowerPoint Presentation</vt:lpstr>
      <vt:lpstr>PowerPoint Presentation</vt:lpstr>
      <vt:lpstr>PowerPoint Presentation</vt:lpstr>
      <vt:lpstr>Shotgun Surgery</vt:lpstr>
      <vt:lpstr>Cohort Exercise 3</vt:lpstr>
      <vt:lpstr>Cohort Exercise 4</vt:lpstr>
      <vt:lpstr>PowerPoint Presentation</vt:lpstr>
      <vt:lpstr>Feature Envy</vt:lpstr>
      <vt:lpstr>Feature Envy</vt:lpstr>
      <vt:lpstr>Feature Envy</vt:lpstr>
      <vt:lpstr>PowerPoint Presentation</vt:lpstr>
      <vt:lpstr>Long Message Chains</vt:lpstr>
      <vt:lpstr>PowerPoint Presentation</vt:lpstr>
      <vt:lpstr>Speculative Generality</vt:lpstr>
      <vt:lpstr>PowerPoint Presentation</vt:lpstr>
      <vt:lpstr>Refused Bequest</vt:lpstr>
      <vt:lpstr>Summary</vt:lpstr>
      <vt:lpstr>Reading</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Smells and Debugging</dc:title>
  <dc:creator>Sudipta Chattopadhyay</dc:creator>
  <cp:lastModifiedBy>Sudipta Chattopadhyay</cp:lastModifiedBy>
  <cp:revision>87</cp:revision>
  <dcterms:created xsi:type="dcterms:W3CDTF">2018-03-08T10:54:37Z</dcterms:created>
  <dcterms:modified xsi:type="dcterms:W3CDTF">2018-03-11T14:00:44Z</dcterms:modified>
</cp:coreProperties>
</file>

<file path=docProps/thumbnail.jpeg>
</file>